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839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591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673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80F93-8A2A-4133-AE13-3E023B86823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1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83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766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801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807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029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723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911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395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DF740-90E4-432E-B067-93F961F317F0}" type="datetimeFigureOut">
              <a:rPr lang="fa-IR" smtClean="0"/>
              <a:t>1441/08/27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4FCC-74A3-489E-BC9A-53FF537541A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36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ar-SA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اصـول بودجه</a:t>
            </a:r>
            <a:r>
              <a:rPr lang="ar-SA" sz="8200" b="1" smtClean="0">
                <a:solidFill>
                  <a:srgbClr val="E30313"/>
                </a:solidFill>
                <a:ea typeface="Times New Roman" pitchFamily="18" charset="0"/>
                <a:cs typeface="Homa" pitchFamily="2" charset="-78"/>
              </a:rPr>
              <a:t>‌</a:t>
            </a:r>
            <a:r>
              <a:rPr lang="ar-SA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بندي:</a:t>
            </a:r>
            <a:endParaRPr lang="en-US" sz="82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graphicFrame>
        <p:nvGraphicFramePr>
          <p:cNvPr id="211048" name="Group 104"/>
          <p:cNvGraphicFramePr>
            <a:graphicFrameLocks noGrp="1"/>
          </p:cNvGraphicFramePr>
          <p:nvPr>
            <p:ph idx="1"/>
          </p:nvPr>
        </p:nvGraphicFramePr>
        <p:xfrm>
          <a:off x="2339975" y="1700213"/>
          <a:ext cx="4752975" cy="4752978"/>
        </p:xfrm>
        <a:graphic>
          <a:graphicData uri="http://schemas.openxmlformats.org/drawingml/2006/table">
            <a:tbl>
              <a:tblPr/>
              <a:tblGrid>
                <a:gridCol w="4752975"/>
              </a:tblGrid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tr" pitchFamily="2" charset="-78"/>
                        </a:rPr>
                        <a:t>1-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tr" pitchFamily="2" charset="-78"/>
                        </a:rPr>
                        <a:t>اصل ساليانه بودن بودجه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7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2-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وحدت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3-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جامعيت بودجه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4-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شامليت بودجه(تفصيل</a:t>
                      </a: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)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7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5-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تخصيص و اصل عدم تخصيص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6-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انعطاف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پذيري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7-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تخميني بودن درآمدها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7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8-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تحديدي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بودن هزينه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ها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528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9-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Titr" pitchFamily="2" charset="-78"/>
                        </a:rPr>
                        <a:t>اصل تعادل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0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06203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9- </a:t>
            </a:r>
            <a:r>
              <a:rPr lang="ar-SA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تعادل</a:t>
            </a:r>
            <a:r>
              <a:rPr lang="fa-IR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:</a:t>
            </a:r>
            <a:r>
              <a:rPr lang="en-US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 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2738"/>
            <a:ext cx="9144000" cy="3168650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تعادل بين درآمدها و هزينه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هاي دولت در يك دوره مالي است. 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Font typeface="Wingdings" pitchFamily="2" charset="2"/>
              <a:buNone/>
            </a:pPr>
            <a:r>
              <a:rPr lang="fa-IR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(سياست كسر بودجه ابزار جديد براي رفع عدم تعادلها)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993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  <p:bldP spid="21913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143000"/>
          </a:xfrm>
        </p:spPr>
        <p:txBody>
          <a:bodyPr/>
          <a:lstStyle/>
          <a:p>
            <a:pPr marL="838200" indent="-838200" algn="ctr" eaLnBrk="1" hangingPunct="1"/>
            <a:r>
              <a:rPr lang="fa-IR" sz="68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1-</a:t>
            </a:r>
            <a:r>
              <a:rPr lang="ar-SA" sz="68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ساليانه بودن بودجه:</a:t>
            </a:r>
            <a:endParaRPr lang="en-US" sz="68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20938"/>
            <a:ext cx="7667625" cy="3311525"/>
          </a:xfrm>
        </p:spPr>
        <p:txBody>
          <a:bodyPr/>
          <a:lstStyle/>
          <a:p>
            <a:pPr algn="just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بودجه داراي دوره مشخص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باشد.</a:t>
            </a:r>
            <a:endParaRPr lang="en-US" sz="3800" b="1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2  Zar" pitchFamily="2" charset="-78"/>
              <a:sym typeface="Symbol" pitchFamily="18" charset="2"/>
            </a:endParaRPr>
          </a:p>
          <a:p>
            <a:pPr algn="just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عرفاً اين دوره يك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سال شمسي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باشد.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870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  <p:bldP spid="211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052513"/>
            <a:ext cx="8229600" cy="1143000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fa-IR" sz="8200" b="1" smtClean="0">
                <a:solidFill>
                  <a:srgbClr val="E30313"/>
                </a:solidFill>
                <a:cs typeface="Titr" pitchFamily="2" charset="-78"/>
              </a:rPr>
              <a:t>2-</a:t>
            </a:r>
            <a:r>
              <a:rPr lang="ar-SA" sz="8200" b="1" smtClean="0">
                <a:solidFill>
                  <a:srgbClr val="E30313"/>
                </a:solidFill>
                <a:cs typeface="Titr" pitchFamily="2" charset="-78"/>
              </a:rPr>
              <a:t>اصل وحدت:</a:t>
            </a:r>
            <a:endParaRPr lang="en-US" sz="82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92375"/>
            <a:ext cx="9144000" cy="3529013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دولت داراي يك بودجه است و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بايستي بودجه تمامي دستگاههايي كه از خزانه وجه دريافت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كنند در يك سند يا بودجه ارائه و نهايي شود.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59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  <p:bldP spid="2129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7575"/>
            <a:ext cx="9144000" cy="1143000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fa-IR" sz="7400" b="1" smtClean="0">
                <a:solidFill>
                  <a:srgbClr val="E30313"/>
                </a:solidFill>
                <a:cs typeface="Titr" pitchFamily="2" charset="-78"/>
              </a:rPr>
              <a:t>3- </a:t>
            </a:r>
            <a:r>
              <a:rPr lang="ar-SA" sz="74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جامعيت بودجه:</a:t>
            </a:r>
            <a:endParaRPr lang="en-US" sz="74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32050"/>
            <a:ext cx="7777162" cy="3444875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2600" b="1" smtClean="0">
                <a:solidFill>
                  <a:srgbClr val="000000"/>
                </a:solidFill>
                <a:ea typeface="Times New Roman" pitchFamily="18" charset="0"/>
                <a:cs typeface="Mitra" pitchFamily="2" charset="-78"/>
              </a:rPr>
              <a:t>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نظام درآمدها و هزينه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هاي دولتي به هرصورتي كه هست بايد در بودجه نشان داده شود و دولت خارج از بودجه اجازه كسب درآمد و يا هزينه را ندارد.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439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708275"/>
            <a:ext cx="9144000" cy="2665413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SA" sz="2600" b="1" smtClean="0">
                <a:solidFill>
                  <a:srgbClr val="000000"/>
                </a:solidFill>
                <a:ea typeface="Times New Roman" pitchFamily="18" charset="0"/>
                <a:cs typeface="Mitra" pitchFamily="2" charset="-78"/>
              </a:rPr>
              <a:t>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بودجه دولت بايد به صورت مشروح تهيه و تنظيم و به مجلس پيشنهاد گردد و به ريز ارائه گردد؟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143000"/>
          </a:xfrm>
          <a:noFill/>
        </p:spPr>
        <p:txBody>
          <a:bodyPr/>
          <a:lstStyle/>
          <a:p>
            <a:pPr marL="838200" indent="-838200" algn="ctr" eaLnBrk="1" hangingPunct="1"/>
            <a:r>
              <a:rPr lang="fa-IR" sz="5600" b="1" smtClean="0">
                <a:solidFill>
                  <a:srgbClr val="E30313"/>
                </a:solidFill>
                <a:cs typeface="Titr" pitchFamily="2" charset="-78"/>
              </a:rPr>
              <a:t>4- </a:t>
            </a:r>
            <a:r>
              <a:rPr lang="ar-SA" sz="5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شامليت بودجه(تفصيل):</a:t>
            </a:r>
            <a:endParaRPr lang="en-US" sz="56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36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build="p"/>
      <p:bldP spid="2150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46138"/>
            <a:ext cx="8229600" cy="1143000"/>
          </a:xfrm>
        </p:spPr>
        <p:txBody>
          <a:bodyPr/>
          <a:lstStyle/>
          <a:p>
            <a:pPr marL="838200" indent="-838200" algn="ctr" eaLnBrk="1" hangingPunct="1"/>
            <a:r>
              <a:rPr lang="fa-IR" sz="4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5-</a:t>
            </a:r>
            <a:r>
              <a:rPr lang="ar-SA" sz="4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تخصيص و اصل عدم تخصيص:</a:t>
            </a:r>
            <a:endParaRPr lang="en-US" sz="46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65400"/>
            <a:ext cx="9144000" cy="3384550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نظام ارقام بودجه بايد به همان وضعي كه تصويب شده است تخصيص داده شود جز موارد قانوني براساس اين اصل و دولت موظف است همانطوري كه قانونگذار تصويب كرده است بودجه را به مصرف برساند.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23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  <p:bldP spid="2293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836613"/>
            <a:ext cx="8893176" cy="1143000"/>
          </a:xfrm>
        </p:spPr>
        <p:txBody>
          <a:bodyPr>
            <a:normAutofit fontScale="90000"/>
          </a:bodyPr>
          <a:lstStyle/>
          <a:p>
            <a:pPr marL="838200" indent="-838200" algn="r" rtl="1" eaLnBrk="1" hangingPunct="1"/>
            <a:r>
              <a:rPr lang="fa-IR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6-</a:t>
            </a:r>
            <a:r>
              <a:rPr lang="ar-SA" sz="82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انعطاف‌پذيري:</a:t>
            </a:r>
            <a:endParaRPr lang="en-US" sz="82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08275"/>
            <a:ext cx="9144000" cy="3313113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اين اصل به معني اصلاح بودجه است. تغييرو جابجايي در مواد هزينه و برنامه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ها بدون اينكه در جمع اعتبارات مصوب تغييري بعمل آيد. (اصلاح در بودجه يا در طول سال با اجازه قانونگذار)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85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08050"/>
            <a:ext cx="9144000" cy="1143000"/>
          </a:xfrm>
        </p:spPr>
        <p:txBody>
          <a:bodyPr/>
          <a:lstStyle/>
          <a:p>
            <a:pPr marL="838200" indent="-838200" algn="r" rtl="1" eaLnBrk="1" hangingPunct="1"/>
            <a:r>
              <a:rPr lang="fa-IR" sz="5600" b="1" smtClean="0">
                <a:solidFill>
                  <a:srgbClr val="E30313"/>
                </a:solidFill>
                <a:cs typeface="Titr" pitchFamily="2" charset="-78"/>
              </a:rPr>
              <a:t> 7- </a:t>
            </a:r>
            <a:r>
              <a:rPr lang="ar-SA" sz="5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تخميني بودن درآمدها:</a:t>
            </a:r>
            <a:endParaRPr lang="en-US" sz="56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08275"/>
            <a:ext cx="9144000" cy="2160588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چون درآمدها به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موجب قانون وصول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شود لذا اگر درآمدها بيشتر از ارقام بودجه شد</a:t>
            </a:r>
            <a:r>
              <a:rPr lang="fa-IR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(يا كمتر شد) بلامانع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باشد.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936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  <p:bldP spid="2170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2038"/>
            <a:ext cx="9144000" cy="1143000"/>
          </a:xfrm>
        </p:spPr>
        <p:txBody>
          <a:bodyPr/>
          <a:lstStyle/>
          <a:p>
            <a:pPr marL="838200" indent="-838200" algn="ctr" eaLnBrk="1" hangingPunct="1"/>
            <a:r>
              <a:rPr lang="fa-IR" sz="5600" b="1" smtClean="0">
                <a:solidFill>
                  <a:srgbClr val="E30313"/>
                </a:solidFill>
                <a:cs typeface="Titr" pitchFamily="2" charset="-78"/>
              </a:rPr>
              <a:t> 8- </a:t>
            </a:r>
            <a:r>
              <a:rPr lang="ar-SA" sz="5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اصل تحديدي</a:t>
            </a:r>
            <a:r>
              <a:rPr lang="fa-IR" sz="5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  </a:t>
            </a:r>
            <a:r>
              <a:rPr lang="ar-SA" sz="5600" b="1" smtClean="0">
                <a:solidFill>
                  <a:srgbClr val="E30313"/>
                </a:solidFill>
                <a:ea typeface="Times New Roman" pitchFamily="18" charset="0"/>
                <a:cs typeface="Titr" pitchFamily="2" charset="-78"/>
              </a:rPr>
              <a:t>بودن هزينه‌ها:</a:t>
            </a:r>
            <a:endParaRPr lang="en-US" sz="5600" b="1" smtClean="0">
              <a:solidFill>
                <a:srgbClr val="E30313"/>
              </a:solidFill>
              <a:ea typeface="Times New Roman" pitchFamily="18" charset="0"/>
              <a:cs typeface="Titr" pitchFamily="2" charset="-78"/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141663"/>
            <a:ext cx="9144000" cy="3240087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حداكثر پرداختها درحد اعتبار مصوب مي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Mitra" pitchFamily="2" charset="-78"/>
              </a:rPr>
              <a:t>‌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باشد و تجاوز آن ممنوع است 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Font typeface="Wingdings" pitchFamily="2" charset="2"/>
              <a:buNone/>
            </a:pPr>
            <a:r>
              <a:rPr lang="fa-IR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 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(برخلاف اصل تخميني بودن درآمدها)</a:t>
            </a:r>
            <a:endParaRPr lang="en-US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301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/>
      <p:bldP spid="218115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324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اصـول بودجه‌بندي:</vt:lpstr>
      <vt:lpstr>1-اصل ساليانه بودن بودجه:</vt:lpstr>
      <vt:lpstr>2-اصل وحدت:</vt:lpstr>
      <vt:lpstr>3- اصل جامعيت بودجه:</vt:lpstr>
      <vt:lpstr>4- اصل شامليت بودجه(تفصيل):</vt:lpstr>
      <vt:lpstr>5-اصل تخصيص و اصل عدم تخصيص:</vt:lpstr>
      <vt:lpstr>6-اصل انعطاف‌پذيري:</vt:lpstr>
      <vt:lpstr> 7- اصل تخميني بودن درآمدها:</vt:lpstr>
      <vt:lpstr> 8- اصل تحديدي  بودن هزينه‌ها:</vt:lpstr>
      <vt:lpstr>9- اصل تعادل: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SCC</dc:creator>
  <cp:lastModifiedBy>SCC</cp:lastModifiedBy>
  <cp:revision>2</cp:revision>
  <dcterms:created xsi:type="dcterms:W3CDTF">2020-04-20T12:40:10Z</dcterms:created>
  <dcterms:modified xsi:type="dcterms:W3CDTF">2020-04-20T13:11:11Z</dcterms:modified>
</cp:coreProperties>
</file>